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embeddedFontLst>
    <p:embeddedFont>
      <p:font typeface="Montserrat" charset="-52"/>
      <p:regular r:id="rId9"/>
    </p:embeddedFont>
    <p:embeddedFont>
      <p:font typeface="Montserrat ExtraBold" charset="-52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8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EF7"/>
    <a:srgbClr val="B6EEF4"/>
    <a:srgbClr val="CAF3F2"/>
    <a:srgbClr val="B9EDED"/>
    <a:srgbClr val="DFF2F9"/>
    <a:srgbClr val="CCECFF"/>
    <a:srgbClr val="00B5FF"/>
    <a:srgbClr val="C882FF"/>
    <a:srgbClr val="6B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-936" y="-300"/>
      </p:cViewPr>
      <p:guideLst>
        <p:guide orient="horz" pos="4097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858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9C32E-04F8-4577-A30E-E43EBDC6E3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1701-3B18-4FFA-AF15-8F0EF77D7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BF28-2841-4184-8C6E-56036D0EBC4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C35D-2829-4DFF-9489-1FCC76C37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BF28-2841-4184-8C6E-56036D0EBC4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C35D-2829-4DFF-9489-1FCC76C37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"/>
          <p:cNvSpPr/>
          <p:nvPr/>
        </p:nvSpPr>
        <p:spPr>
          <a:xfrm>
            <a:off x="4920343" y="-172194"/>
            <a:ext cx="7271657" cy="7030194"/>
          </a:xfrm>
          <a:custGeom>
            <a:avLst/>
            <a:gdLst>
              <a:gd name="connsiteX0" fmla="*/ 0 w 6285722"/>
              <a:gd name="connsiteY0" fmla="*/ 0 h 6858000"/>
              <a:gd name="connsiteX1" fmla="*/ 6285722 w 6285722"/>
              <a:gd name="connsiteY1" fmla="*/ 0 h 6858000"/>
              <a:gd name="connsiteX2" fmla="*/ 6285722 w 6285722"/>
              <a:gd name="connsiteY2" fmla="*/ 6858000 h 6858000"/>
              <a:gd name="connsiteX3" fmla="*/ 0 w 6285722"/>
              <a:gd name="connsiteY3" fmla="*/ 6858000 h 6858000"/>
              <a:gd name="connsiteX4" fmla="*/ 0 w 6285722"/>
              <a:gd name="connsiteY4" fmla="*/ 0 h 6858000"/>
              <a:gd name="connsiteX0" fmla="*/ 0 w 7480041"/>
              <a:gd name="connsiteY0" fmla="*/ 0 h 6923314"/>
              <a:gd name="connsiteX1" fmla="*/ 7480041 w 7480041"/>
              <a:gd name="connsiteY1" fmla="*/ 65314 h 6923314"/>
              <a:gd name="connsiteX2" fmla="*/ 7480041 w 7480041"/>
              <a:gd name="connsiteY2" fmla="*/ 6923314 h 6923314"/>
              <a:gd name="connsiteX3" fmla="*/ 1194319 w 7480041"/>
              <a:gd name="connsiteY3" fmla="*/ 6923314 h 6923314"/>
              <a:gd name="connsiteX4" fmla="*/ 0 w 7480041"/>
              <a:gd name="connsiteY4" fmla="*/ 0 h 692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041" h="6923314">
                <a:moveTo>
                  <a:pt x="0" y="0"/>
                </a:moveTo>
                <a:lnTo>
                  <a:pt x="7480041" y="65314"/>
                </a:lnTo>
                <a:lnTo>
                  <a:pt x="7480041" y="6923314"/>
                </a:lnTo>
                <a:lnTo>
                  <a:pt x="1194319" y="692331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02833" y="4133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66900" y="1625686"/>
            <a:ext cx="6086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Утренняя зарядка, как один из аспектов здорового образа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жизни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(консультация для родителей)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5362" y="4163509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5325" y="5464314"/>
            <a:ext cx="388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D5EEF7"/>
                </a:solidFill>
                <a:latin typeface="Arial" pitchFamily="34" charset="0"/>
                <a:cs typeface="Arial" pitchFamily="34" charset="0"/>
              </a:rPr>
              <a:t>Дуганова </a:t>
            </a:r>
            <a:r>
              <a:rPr lang="ru-RU" dirty="0" smtClean="0">
                <a:solidFill>
                  <a:srgbClr val="D5EEF7"/>
                </a:solidFill>
                <a:latin typeface="Arial" pitchFamily="34" charset="0"/>
                <a:cs typeface="Arial" pitchFamily="34" charset="0"/>
              </a:rPr>
              <a:t>Дарьяна Дмитриевна</a:t>
            </a:r>
            <a:endParaRPr lang="ru-RU" dirty="0">
              <a:solidFill>
                <a:srgbClr val="D5EEF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92700" y="1333500"/>
            <a:ext cx="6184900" cy="2641600"/>
          </a:xfrm>
          <a:prstGeom prst="rect">
            <a:avLst/>
          </a:prstGeom>
          <a:noFill/>
          <a:ln w="12700">
            <a:solidFill>
              <a:srgbClr val="D5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2001" y="99000"/>
            <a:ext cx="1198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765800" y="5448300"/>
            <a:ext cx="552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2" r="94674">
                        <a14:foregroundMark x1="30000" y1="12125" x2="34457" y2="80965"/>
                        <a14:foregroundMark x1="11848" y1="28814" x2="38804" y2="13168"/>
                        <a14:foregroundMark x1="20000" y1="12386" x2="32826" y2="12777"/>
                        <a14:foregroundMark x1="39565" y1="13690" x2="42065" y2="24641"/>
                        <a14:foregroundMark x1="33261" y1="28292" x2="39783" y2="32855"/>
                        <a14:foregroundMark x1="20217" y1="28031" x2="27826" y2="35202"/>
                        <a14:foregroundMark x1="26196" y1="55541" x2="39457" y2="64668"/>
                        <a14:foregroundMark x1="39565" y1="52934" x2="29348" y2="67666"/>
                        <a14:foregroundMark x1="23478" y1="56323" x2="39565" y2="51108"/>
                        <a14:foregroundMark x1="31848" y1="69622" x2="26304" y2="97132"/>
                        <a14:foregroundMark x1="23043" y1="15515" x2="9565" y2="29857"/>
                        <a14:foregroundMark x1="61522" y1="33377" x2="80761" y2="32855"/>
                        <a14:foregroundMark x1="75326" y1="32855" x2="75326" y2="37027"/>
                        <a14:foregroundMark x1="68478" y1="84355" x2="71304" y2="94263"/>
                        <a14:foregroundMark x1="70761" y1="75880" x2="71413" y2="83442"/>
                        <a14:foregroundMark x1="74457" y1="81226" x2="77391" y2="90743"/>
                        <a14:foregroundMark x1="63043" y1="78227" x2="71087" y2="75619"/>
                        <a14:foregroundMark x1="66522" y1="96480" x2="78478" y2="94524"/>
                        <a14:backgroundMark x1="72826" y1="86701" x2="74130" y2="91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6" y="1625685"/>
            <a:ext cx="4567937" cy="38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3" y="177421"/>
            <a:ext cx="9307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Утренняя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зарядка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—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это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комплекс физических упражнений, выполняемый в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утренние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часы для перевода организма из состояния сна к бодрствованию.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6" y="1287244"/>
            <a:ext cx="1131399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Польза утренней зарядки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Утренняя зарядка способствует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общему развитию, укреплению здоровья.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Повышается сопротивляемость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респираторным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заболеваниям.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Укрепляются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сердце, сосуды, дыхательная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система.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Потягивания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растяжки улучшают подвижность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суставов.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Улучшается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осанка.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Повышается общий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тонус организма, его работоспособность.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При регулярных занятиях происходит уравновешивание процессов возбуждения, торможения в коре головного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мозга.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Улучшается работа вегетативных отделов нервной системы, что благотворно влияет на желудочно-кишечную, сердечно-сосудистую и другие системы организма.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Систематические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занятия повышают тренированность, выносливость, совершенствуют координацию движений, умение владеть своим телом.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Физическая активность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повышает настроение, концентрацию внимания.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2" y="1009934"/>
            <a:ext cx="64553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Зарядку можно выполнять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 только утром но и днем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даже вечером, при этом польза от зарядки будет в любом случае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35560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Дневная поможет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поддержать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энергию, снять лишнее напряжение, отвлечься, размять тело во время работы. Она интенсивнее, чем утренняя, не требует особой разминки.</a:t>
            </a:r>
          </a:p>
          <a:p>
            <a:pPr indent="35560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Вечерние упражнения тоже не стоит списывать со счетов.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 помощи них снимается усталость, успокаивается нервная система, снижается вечерний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аппетит,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ускоряется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обмен веществ,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организм подготавливается 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полноценному ночному отдыху. Гимнастику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нужно проводить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 2 часа до сна, не ранее, чем через 30 минут после легкого ужина.</a:t>
            </a:r>
          </a:p>
          <a:p>
            <a:pPr indent="355600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66" y="641444"/>
            <a:ext cx="4575006" cy="5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1" y="191069"/>
            <a:ext cx="10890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правильно выполнять утреннюю зарядку?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Продолжительность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гимнастики составляет 10–20 минут.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Упражнения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утренней зарядки — это простые гимнастические, дыхательные и растяжка.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Используют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небольшое (8–10) число упражнений, охватывающих основные мышечные группы.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Утром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 стоит перегружать мышцы и использовать тяжелые гантели. 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еред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началом лучше выпить стакан чистой воды,  прийти в проветренное помещение в легкой, не стесняющей движения одежде, включить любимую бодрую музыку и начать делать зарядку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9259" l="1111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4" y="2787383"/>
            <a:ext cx="6610066" cy="39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6" y="183319"/>
            <a:ext cx="10713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Выполнять упражнения нужно качественно,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полной отдачей.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Разминка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составляет 2–3 минуты. Лучшие упражнения для начала — потягивания, легкие наклоны, скручивания.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комплекс 7–15 минут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начала мышцы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шеи, затем плечевой пояс, руки, корпус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ноги.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конце легкая растяжка, дыхательные упражнения 2–3 минуты.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Оптимальное завершение для усиления пользы зарядки — водные процедуры: душ, лучше контрастный, либо обтирание.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4" l="0" r="100000">
                        <a14:foregroundMark x1="7800" y1="85856" x2="3200" y2="67044"/>
                        <a14:foregroundMark x1="3600" y1="67185" x2="33700" y2="59830"/>
                        <a14:foregroundMark x1="44200" y1="70580" x2="37700" y2="70580"/>
                        <a14:foregroundMark x1="18700" y1="67610" x2="21700" y2="84017"/>
                        <a14:foregroundMark x1="25500" y1="87412" x2="47600" y2="92645"/>
                        <a14:foregroundMark x1="54300" y1="90240" x2="85700" y2="85149"/>
                        <a14:foregroundMark x1="46900" y1="88685" x2="59100" y2="91231"/>
                        <a14:foregroundMark x1="94500" y1="88685" x2="90600" y2="90240"/>
                        <a14:foregroundMark x1="33400" y1="90240" x2="39400" y2="95332"/>
                        <a14:foregroundMark x1="37200" y1="85856" x2="46900" y2="86563"/>
                        <a14:foregroundMark x1="30100" y1="74257" x2="34300" y2="74257"/>
                        <a14:foregroundMark x1="23300" y1="71287" x2="22500" y2="81754"/>
                        <a14:foregroundMark x1="15400" y1="71994" x2="17400" y2="81330"/>
                        <a14:foregroundMark x1="13400" y1="84441" x2="24500" y2="85856"/>
                        <a14:foregroundMark x1="9600" y1="84158" x2="14500" y2="85007"/>
                        <a14:foregroundMark x1="8800" y1="67327" x2="8500" y2="78076"/>
                        <a14:foregroundMark x1="600" y1="65488" x2="1800" y2="78784"/>
                        <a14:foregroundMark x1="43600" y1="85856" x2="39700" y2="85149"/>
                        <a14:backgroundMark x1="51100" y1="96322" x2="56900" y2="98727"/>
                        <a14:backgroundMark x1="59800" y1="98303" x2="61300" y2="99434"/>
                        <a14:backgroundMark x1="75900" y1="98303" x2="74200" y2="99434"/>
                        <a14:backgroundMark x1="60700" y1="98303" x2="63100" y2="99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89" y="2239973"/>
            <a:ext cx="6423134" cy="45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300251"/>
            <a:ext cx="9294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Лучшего средства от хвори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нет, делай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зарядку до старости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лет!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2" b="89889" l="8889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69" y="1560296"/>
            <a:ext cx="5925207" cy="59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Proslides School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9"/>
      </a:accent2>
      <a:accent3>
        <a:srgbClr val="FF660F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Proslides School">
      <a:majorFont>
        <a:latin typeface="Montserrat ExtraBold"/>
        <a:ea typeface=""/>
        <a:cs typeface=""/>
      </a:majorFont>
      <a:minorFont>
        <a:latin typeface="Montserrat Extra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358</Words>
  <Application>Microsoft Office PowerPoint</Application>
  <PresentationFormat>Произвольный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Montserrat</vt:lpstr>
      <vt:lpstr>Montserrat ExtraBold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221</cp:revision>
  <dcterms:created xsi:type="dcterms:W3CDTF">2020-10-11T15:19:05Z</dcterms:created>
  <dcterms:modified xsi:type="dcterms:W3CDTF">2022-10-25T17:54:05Z</dcterms:modified>
</cp:coreProperties>
</file>