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5" r:id="rId4"/>
    <p:sldId id="263" r:id="rId5"/>
    <p:sldId id="264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6B7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37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767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005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180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781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208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007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923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310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858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116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50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5.wdp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7" b="100000" l="0" r="100000">
                        <a14:foregroundMark x1="7230" y1="4545" x2="13682" y2="4702"/>
                        <a14:foregroundMark x1="21135" y1="5172" x2="28587" y2="5329"/>
                        <a14:foregroundMark x1="32592" y1="5799" x2="39377" y2="5329"/>
                        <a14:foregroundMark x1="8676" y1="7367" x2="12570" y2="9404"/>
                        <a14:foregroundMark x1="7786" y1="3292" x2="10011" y2="4545"/>
                        <a14:foregroundMark x1="15128" y1="1881" x2="14349" y2="3918"/>
                        <a14:foregroundMark x1="21135" y1="2821" x2="27586" y2="3605"/>
                        <a14:foregroundMark x1="46607" y1="2508" x2="53059" y2="2508"/>
                        <a14:foregroundMark x1="45829" y1="5329" x2="53726" y2="3918"/>
                        <a14:foregroundMark x1="58843" y1="3918" x2="65295" y2="3448"/>
                        <a14:foregroundMark x1="72080" y1="3292" x2="78087" y2="2978"/>
                        <a14:foregroundMark x1="84205" y1="4075" x2="90768" y2="3292"/>
                        <a14:foregroundMark x1="98554" y1="9718" x2="97775" y2="19122"/>
                        <a14:foregroundMark x1="46941" y1="8150" x2="51168" y2="7680"/>
                        <a14:foregroundMark x1="48276" y1="10031" x2="49499" y2="9718"/>
                        <a14:foregroundMark x1="2447" y1="9875" x2="3337" y2="20376"/>
                        <a14:foregroundMark x1="2558" y1="28527" x2="2892" y2="37147"/>
                        <a14:foregroundMark x1="2781" y1="46708" x2="2225" y2="55016"/>
                        <a14:foregroundMark x1="2225" y1="63636" x2="3337" y2="73041"/>
                        <a14:foregroundMark x1="2225" y1="82288" x2="2781" y2="91223"/>
                        <a14:foregroundMark x1="9789" y1="97022" x2="16018" y2="95925"/>
                        <a14:foregroundMark x1="22136" y1="97022" x2="29811" y2="94671"/>
                        <a14:foregroundMark x1="35484" y1="96082" x2="42047" y2="96082"/>
                        <a14:foregroundMark x1="47386" y1="96082" x2="54394" y2="95455"/>
                        <a14:foregroundMark x1="59956" y1="97492" x2="67631" y2="95925"/>
                        <a14:foregroundMark x1="72859" y1="96552" x2="80311" y2="95455"/>
                        <a14:foregroundMark x1="85984" y1="95925" x2="92214" y2="95925"/>
                        <a14:foregroundMark x1="97553" y1="90909" x2="97442" y2="80408"/>
                        <a14:foregroundMark x1="97553" y1="71787" x2="97219" y2="62226"/>
                        <a14:foregroundMark x1="93215" y1="66458" x2="96107" y2="65361"/>
                        <a14:foregroundMark x1="97775" y1="54389" x2="96885" y2="43417"/>
                        <a14:foregroundMark x1="97775" y1="35893" x2="96440" y2="26959"/>
                        <a14:foregroundMark x1="92770" y1="12226" x2="95328" y2="12853"/>
                        <a14:foregroundMark x1="5673" y1="17398" x2="6452" y2="15204"/>
                        <a14:foregroundMark x1="94327" y1="28840" x2="93882" y2="32915"/>
                        <a14:foregroundMark x1="6118" y1="85737" x2="6118" y2="89969"/>
                        <a14:backgroundMark x1="2558" y1="4075" x2="98220" y2="95298"/>
                        <a14:backgroundMark x1="97219" y1="2978" x2="45829" y2="52978"/>
                        <a14:backgroundMark x1="99333" y1="10502" x2="99333" y2="13323"/>
                        <a14:backgroundMark x1="10790" y1="86050" x2="45940" y2="52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04" y="-1"/>
            <a:ext cx="9144000" cy="6858001"/>
          </a:xfrm>
        </p:spPr>
      </p:pic>
      <p:sp>
        <p:nvSpPr>
          <p:cNvPr id="6" name="Заголовок 6"/>
          <p:cNvSpPr txBox="1">
            <a:spLocks/>
          </p:cNvSpPr>
          <p:nvPr/>
        </p:nvSpPr>
        <p:spPr>
          <a:xfrm>
            <a:off x="1115617" y="917788"/>
            <a:ext cx="6912768" cy="147002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Bookman Old Style" pitchFamily="18" charset="0"/>
              </a:rPr>
              <a:t>Строим грузовик и дорогу</a:t>
            </a:r>
            <a:endParaRPr lang="ru-RU" b="1" dirty="0">
              <a:solidFill>
                <a:schemeClr val="accent6">
                  <a:lumMod val="2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Подзаголовок 7"/>
          <p:cNvSpPr txBox="1">
            <a:spLocks/>
          </p:cNvSpPr>
          <p:nvPr/>
        </p:nvSpPr>
        <p:spPr>
          <a:xfrm>
            <a:off x="4067107" y="2560978"/>
            <a:ext cx="4211960" cy="345638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>
                <a:solidFill>
                  <a:schemeClr val="accent6">
                    <a:lumMod val="25000"/>
                  </a:schemeClr>
                </a:solidFill>
                <a:latin typeface="Bookman Old Style" pitchFamily="18" charset="0"/>
              </a:rPr>
              <a:t>Грузовик серьезный малый!</a:t>
            </a:r>
            <a:br>
              <a:rPr lang="ru-RU" sz="1800" dirty="0" smtClean="0">
                <a:solidFill>
                  <a:schemeClr val="accent6">
                    <a:lumMod val="25000"/>
                  </a:schemeClr>
                </a:solidFill>
                <a:latin typeface="Bookman Old Style" pitchFamily="18" charset="0"/>
              </a:rPr>
            </a:br>
            <a:r>
              <a:rPr lang="ru-RU" sz="1800" dirty="0" smtClean="0">
                <a:solidFill>
                  <a:schemeClr val="accent6">
                    <a:lumMod val="25000"/>
                  </a:schemeClr>
                </a:solidFill>
                <a:latin typeface="Bookman Old Style" pitchFamily="18" charset="0"/>
              </a:rPr>
              <a:t>Поважнее он, пожалуй,</a:t>
            </a:r>
            <a:br>
              <a:rPr lang="ru-RU" sz="1800" dirty="0" smtClean="0">
                <a:solidFill>
                  <a:schemeClr val="accent6">
                    <a:lumMod val="25000"/>
                  </a:schemeClr>
                </a:solidFill>
                <a:latin typeface="Bookman Old Style" pitchFamily="18" charset="0"/>
              </a:rPr>
            </a:br>
            <a:r>
              <a:rPr lang="ru-RU" sz="1800" dirty="0" smtClean="0">
                <a:solidFill>
                  <a:schemeClr val="accent6">
                    <a:lumMod val="25000"/>
                  </a:schemeClr>
                </a:solidFill>
                <a:latin typeface="Bookman Old Style" pitchFamily="18" charset="0"/>
              </a:rPr>
              <a:t>Чем машина легковая</a:t>
            </a:r>
            <a:br>
              <a:rPr lang="ru-RU" sz="1800" dirty="0" smtClean="0">
                <a:solidFill>
                  <a:schemeClr val="accent6">
                    <a:lumMod val="25000"/>
                  </a:schemeClr>
                </a:solidFill>
                <a:latin typeface="Bookman Old Style" pitchFamily="18" charset="0"/>
              </a:rPr>
            </a:br>
            <a:r>
              <a:rPr lang="ru-RU" sz="1800" dirty="0" smtClean="0">
                <a:solidFill>
                  <a:schemeClr val="accent6">
                    <a:lumMod val="25000"/>
                  </a:schemeClr>
                </a:solidFill>
                <a:latin typeface="Bookman Old Style" pitchFamily="18" charset="0"/>
              </a:rPr>
              <a:t>(Даже самая большая).</a:t>
            </a:r>
            <a:br>
              <a:rPr lang="ru-RU" sz="1800" dirty="0" smtClean="0">
                <a:solidFill>
                  <a:schemeClr val="accent6">
                    <a:lumMod val="25000"/>
                  </a:schemeClr>
                </a:solidFill>
                <a:latin typeface="Bookman Old Style" pitchFamily="18" charset="0"/>
              </a:rPr>
            </a:br>
            <a:r>
              <a:rPr lang="ru-RU" sz="1800" dirty="0" smtClean="0">
                <a:solidFill>
                  <a:schemeClr val="accent6">
                    <a:lumMod val="25000"/>
                  </a:schemeClr>
                </a:solidFill>
                <a:latin typeface="Bookman Old Style" pitchFamily="18" charset="0"/>
              </a:rPr>
              <a:t>Грузы возит грузовик -</a:t>
            </a:r>
            <a:br>
              <a:rPr lang="ru-RU" sz="1800" dirty="0" smtClean="0">
                <a:solidFill>
                  <a:schemeClr val="accent6">
                    <a:lumMod val="25000"/>
                  </a:schemeClr>
                </a:solidFill>
                <a:latin typeface="Bookman Old Style" pitchFamily="18" charset="0"/>
              </a:rPr>
            </a:br>
            <a:r>
              <a:rPr lang="ru-RU" sz="1800" dirty="0" smtClean="0">
                <a:solidFill>
                  <a:schemeClr val="accent6">
                    <a:lumMod val="25000"/>
                  </a:schemeClr>
                </a:solidFill>
                <a:latin typeface="Bookman Old Style" pitchFamily="18" charset="0"/>
              </a:rPr>
              <a:t>Он лениться не привык.</a:t>
            </a:r>
            <a:br>
              <a:rPr lang="ru-RU" sz="1800" dirty="0" smtClean="0">
                <a:solidFill>
                  <a:schemeClr val="accent6">
                    <a:lumMod val="25000"/>
                  </a:schemeClr>
                </a:solidFill>
                <a:latin typeface="Bookman Old Style" pitchFamily="18" charset="0"/>
              </a:rPr>
            </a:br>
            <a:r>
              <a:rPr lang="ru-RU" sz="1800" dirty="0" smtClean="0">
                <a:solidFill>
                  <a:schemeClr val="accent6">
                    <a:lumMod val="25000"/>
                  </a:schemeClr>
                </a:solidFill>
                <a:latin typeface="Bookman Old Style" pitchFamily="18" charset="0"/>
              </a:rPr>
              <a:t>Погрузил, везет, гудит:</a:t>
            </a:r>
            <a:br>
              <a:rPr lang="ru-RU" sz="1800" dirty="0" smtClean="0">
                <a:solidFill>
                  <a:schemeClr val="accent6">
                    <a:lumMod val="25000"/>
                  </a:schemeClr>
                </a:solidFill>
                <a:latin typeface="Bookman Old Style" pitchFamily="18" charset="0"/>
              </a:rPr>
            </a:br>
            <a:r>
              <a:rPr lang="ru-RU" sz="1800" dirty="0" smtClean="0">
                <a:solidFill>
                  <a:schemeClr val="accent6">
                    <a:lumMod val="25000"/>
                  </a:schemeClr>
                </a:solidFill>
                <a:latin typeface="Bookman Old Style" pitchFamily="18" charset="0"/>
              </a:rPr>
              <a:t>"Прочь с дороги! Отойди!</a:t>
            </a:r>
            <a:br>
              <a:rPr lang="ru-RU" sz="1800" dirty="0" smtClean="0">
                <a:solidFill>
                  <a:schemeClr val="accent6">
                    <a:lumMod val="25000"/>
                  </a:schemeClr>
                </a:solidFill>
                <a:latin typeface="Bookman Old Style" pitchFamily="18" charset="0"/>
              </a:rPr>
            </a:br>
            <a:r>
              <a:rPr lang="ru-RU" sz="1800" dirty="0" smtClean="0">
                <a:solidFill>
                  <a:schemeClr val="accent6">
                    <a:lumMod val="25000"/>
                  </a:schemeClr>
                </a:solidFill>
                <a:latin typeface="Bookman Old Style" pitchFamily="18" charset="0"/>
              </a:rPr>
              <a:t>Поместилось много грузов</a:t>
            </a:r>
            <a:br>
              <a:rPr lang="ru-RU" sz="1800" dirty="0" smtClean="0">
                <a:solidFill>
                  <a:schemeClr val="accent6">
                    <a:lumMod val="25000"/>
                  </a:schemeClr>
                </a:solidFill>
                <a:latin typeface="Bookman Old Style" pitchFamily="18" charset="0"/>
              </a:rPr>
            </a:br>
            <a:r>
              <a:rPr lang="ru-RU" sz="1800" dirty="0" smtClean="0">
                <a:solidFill>
                  <a:schemeClr val="accent6">
                    <a:lumMod val="25000"/>
                  </a:schemeClr>
                </a:solidFill>
                <a:latin typeface="Bookman Old Style" pitchFamily="18" charset="0"/>
              </a:rPr>
              <a:t>В мой большой просторный кузов.</a:t>
            </a:r>
            <a:br>
              <a:rPr lang="ru-RU" sz="1800" dirty="0" smtClean="0">
                <a:solidFill>
                  <a:schemeClr val="accent6">
                    <a:lumMod val="25000"/>
                  </a:schemeClr>
                </a:solidFill>
                <a:latin typeface="Bookman Old Style" pitchFamily="18" charset="0"/>
              </a:rPr>
            </a:br>
            <a:r>
              <a:rPr lang="ru-RU" sz="1800" dirty="0" smtClean="0">
                <a:solidFill>
                  <a:schemeClr val="accent6">
                    <a:lumMod val="25000"/>
                  </a:schemeClr>
                </a:solidFill>
                <a:latin typeface="Bookman Old Style" pitchFamily="18" charset="0"/>
              </a:rPr>
              <a:t>Их спешу доставить в срок!</a:t>
            </a:r>
            <a:br>
              <a:rPr lang="ru-RU" sz="1800" dirty="0" smtClean="0">
                <a:solidFill>
                  <a:schemeClr val="accent6">
                    <a:lumMod val="25000"/>
                  </a:schemeClr>
                </a:solidFill>
                <a:latin typeface="Bookman Old Style" pitchFamily="18" charset="0"/>
              </a:rPr>
            </a:br>
            <a:r>
              <a:rPr lang="ru-RU" sz="1800" dirty="0" smtClean="0">
                <a:solidFill>
                  <a:schemeClr val="accent6">
                    <a:lumMod val="25000"/>
                  </a:schemeClr>
                </a:solidFill>
                <a:latin typeface="Bookman Old Style" pitchFamily="18" charset="0"/>
              </a:rPr>
              <a:t>Хоть бы кто-нибудь помог..."</a:t>
            </a:r>
            <a:endParaRPr lang="ru-RU" sz="1800" dirty="0">
              <a:solidFill>
                <a:schemeClr val="accent6">
                  <a:lumMod val="2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6" b="99294" l="0" r="98203">
                        <a14:foregroundMark x1="53922" y1="33412" x2="72386" y2="37647"/>
                        <a14:foregroundMark x1="55065" y1="30353" x2="74510" y2="303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7" y="3259309"/>
            <a:ext cx="4032448" cy="280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62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7" b="100000" l="0" r="100000">
                        <a14:foregroundMark x1="7230" y1="4545" x2="13682" y2="4702"/>
                        <a14:foregroundMark x1="21135" y1="5172" x2="28587" y2="5329"/>
                        <a14:foregroundMark x1="32592" y1="5799" x2="39377" y2="5329"/>
                        <a14:foregroundMark x1="8676" y1="7367" x2="12570" y2="9404"/>
                        <a14:foregroundMark x1="7786" y1="3292" x2="10011" y2="4545"/>
                        <a14:foregroundMark x1="15128" y1="1881" x2="14349" y2="3918"/>
                        <a14:foregroundMark x1="21135" y1="2821" x2="27586" y2="3605"/>
                        <a14:foregroundMark x1="46607" y1="2508" x2="53059" y2="2508"/>
                        <a14:foregroundMark x1="45829" y1="5329" x2="53726" y2="3918"/>
                        <a14:foregroundMark x1="58843" y1="3918" x2="65295" y2="3448"/>
                        <a14:foregroundMark x1="72080" y1="3292" x2="78087" y2="2978"/>
                        <a14:foregroundMark x1="84205" y1="4075" x2="90768" y2="3292"/>
                        <a14:foregroundMark x1="98554" y1="9718" x2="97775" y2="19122"/>
                        <a14:foregroundMark x1="46941" y1="8150" x2="51168" y2="7680"/>
                        <a14:foregroundMark x1="48276" y1="10031" x2="49499" y2="9718"/>
                        <a14:foregroundMark x1="2447" y1="9875" x2="3337" y2="20376"/>
                        <a14:foregroundMark x1="2558" y1="28527" x2="2892" y2="37147"/>
                        <a14:foregroundMark x1="2781" y1="46708" x2="2225" y2="55016"/>
                        <a14:foregroundMark x1="2225" y1="63636" x2="3337" y2="73041"/>
                        <a14:foregroundMark x1="2225" y1="82288" x2="2781" y2="91223"/>
                        <a14:foregroundMark x1="9789" y1="97022" x2="16018" y2="95925"/>
                        <a14:foregroundMark x1="22136" y1="97022" x2="29811" y2="94671"/>
                        <a14:foregroundMark x1="35484" y1="96082" x2="42047" y2="96082"/>
                        <a14:foregroundMark x1="47386" y1="96082" x2="54394" y2="95455"/>
                        <a14:foregroundMark x1="59956" y1="97492" x2="67631" y2="95925"/>
                        <a14:foregroundMark x1="72859" y1="96552" x2="80311" y2="95455"/>
                        <a14:foregroundMark x1="85984" y1="95925" x2="92214" y2="95925"/>
                        <a14:foregroundMark x1="97553" y1="90909" x2="97442" y2="80408"/>
                        <a14:foregroundMark x1="97553" y1="71787" x2="97219" y2="62226"/>
                        <a14:foregroundMark x1="93215" y1="66458" x2="96107" y2="65361"/>
                        <a14:foregroundMark x1="97775" y1="54389" x2="96885" y2="43417"/>
                        <a14:foregroundMark x1="97775" y1="35893" x2="96440" y2="26959"/>
                        <a14:foregroundMark x1="92770" y1="12226" x2="95328" y2="12853"/>
                        <a14:foregroundMark x1="5673" y1="17398" x2="6452" y2="15204"/>
                        <a14:foregroundMark x1="94327" y1="28840" x2="93882" y2="32915"/>
                        <a14:foregroundMark x1="6118" y1="85737" x2="6118" y2="89969"/>
                        <a14:backgroundMark x1="2558" y1="4075" x2="98220" y2="95298"/>
                        <a14:backgroundMark x1="97219" y1="2978" x2="45829" y2="52978"/>
                        <a14:backgroundMark x1="99333" y1="10502" x2="99333" y2="13323"/>
                        <a14:backgroundMark x1="10790" y1="86050" x2="45940" y2="52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04" y="-1"/>
            <a:ext cx="9144000" cy="6858001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6" b="99294" l="0" r="98203">
                        <a14:foregroundMark x1="53922" y1="33412" x2="72386" y2="37647"/>
                        <a14:foregroundMark x1="55065" y1="30353" x2="74510" y2="303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29000"/>
            <a:ext cx="4032448" cy="2800312"/>
          </a:xfrm>
          <a:prstGeom prst="rect">
            <a:avLst/>
          </a:prstGeom>
        </p:spPr>
      </p:pic>
      <p:sp>
        <p:nvSpPr>
          <p:cNvPr id="3" name="Овальная выноска 2"/>
          <p:cNvSpPr/>
          <p:nvPr/>
        </p:nvSpPr>
        <p:spPr>
          <a:xfrm>
            <a:off x="3923928" y="836712"/>
            <a:ext cx="4464496" cy="3528392"/>
          </a:xfrm>
          <a:prstGeom prst="wedgeEllipseCallout">
            <a:avLst>
              <a:gd name="adj1" fmla="val -53343"/>
              <a:gd name="adj2" fmla="val 514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Book Antiqua" pitchFamily="18" charset="0"/>
              </a:rPr>
              <a:t>Привет! Меня зовут грузовичок! Мне очень нужна твоя помощь! </a:t>
            </a:r>
          </a:p>
          <a:p>
            <a:pPr algn="ctr"/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Book Antiqua" pitchFamily="18" charset="0"/>
              </a:rPr>
              <a:t>Мне нужно срочно перевести груз, а дорога сломалась и помощника у меня нет! Построй новую дорогу и помощника для меня.</a:t>
            </a:r>
            <a:endParaRPr lang="ru-RU" dirty="0">
              <a:solidFill>
                <a:schemeClr val="accent6">
                  <a:lumMod val="2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>
            <a:off x="4085208" y="1023594"/>
            <a:ext cx="4464496" cy="3528392"/>
          </a:xfrm>
          <a:prstGeom prst="wedgeEllipseCallout">
            <a:avLst>
              <a:gd name="adj1" fmla="val -53343"/>
              <a:gd name="adj2" fmla="val 514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Book Antiqua" pitchFamily="18" charset="0"/>
              </a:rPr>
              <a:t>Но сначала нам надо размять наши пальчики!</a:t>
            </a:r>
            <a:endParaRPr lang="ru-RU" dirty="0">
              <a:solidFill>
                <a:schemeClr val="accent6">
                  <a:lumMod val="2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63888" y="620688"/>
            <a:ext cx="5184576" cy="5328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25000"/>
                  </a:schemeClr>
                </a:solidFill>
                <a:latin typeface="Book Antiqua" pitchFamily="18" charset="0"/>
              </a:rPr>
              <a:t>Пальчиковая гимнастика </a:t>
            </a:r>
            <a:r>
              <a:rPr lang="ru-RU" b="1" i="1" dirty="0">
                <a:solidFill>
                  <a:schemeClr val="accent6">
                    <a:lumMod val="25000"/>
                  </a:schemeClr>
                </a:solidFill>
                <a:latin typeface="Book Antiqua" pitchFamily="18" charset="0"/>
              </a:rPr>
              <a:t>«Транспорт»</a:t>
            </a:r>
            <a:endParaRPr lang="ru-RU" b="1" dirty="0">
              <a:solidFill>
                <a:schemeClr val="accent6">
                  <a:lumMod val="25000"/>
                </a:schemeClr>
              </a:solidFill>
              <a:latin typeface="Book Antiqua" pitchFamily="18" charset="0"/>
            </a:endParaRPr>
          </a:p>
          <a:p>
            <a:pPr algn="ctr"/>
            <a:endParaRPr lang="ru-RU" dirty="0" smtClean="0">
              <a:solidFill>
                <a:schemeClr val="accent6">
                  <a:lumMod val="25000"/>
                </a:schemeClr>
              </a:solidFill>
              <a:latin typeface="Book Antiqua" pitchFamily="18" charset="0"/>
            </a:endParaRPr>
          </a:p>
          <a:p>
            <a:pPr algn="ctr"/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Book Antiqua" pitchFamily="18" charset="0"/>
              </a:rPr>
              <a:t>По </a:t>
            </a:r>
            <a:r>
              <a:rPr lang="ru-RU" dirty="0">
                <a:solidFill>
                  <a:schemeClr val="accent6">
                    <a:lumMod val="25000"/>
                  </a:schemeClr>
                </a:solidFill>
                <a:latin typeface="Book Antiqua" pitchFamily="18" charset="0"/>
              </a:rPr>
              <a:t>шоссе идут машины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Book Antiqua" pitchFamily="18" charset="0"/>
              </a:rPr>
              <a:t>,</a:t>
            </a:r>
          </a:p>
          <a:p>
            <a:pPr algn="ctr"/>
            <a:r>
              <a:rPr lang="ru-RU" dirty="0">
                <a:solidFill>
                  <a:schemeClr val="accent6">
                    <a:lumMod val="25000"/>
                  </a:schemeClr>
                </a:solidFill>
                <a:latin typeface="Book Antiqua" pitchFamily="18" charset="0"/>
              </a:rPr>
              <a:t> </a:t>
            </a:r>
            <a:r>
              <a:rPr lang="ru-RU" b="1" i="1" dirty="0">
                <a:solidFill>
                  <a:schemeClr val="accent6">
                    <a:lumMod val="25000"/>
                  </a:schemeClr>
                </a:solidFill>
                <a:latin typeface="Book Antiqua" pitchFamily="18" charset="0"/>
              </a:rPr>
              <a:t>(Крутим воображаемый </a:t>
            </a:r>
            <a:r>
              <a:rPr lang="ru-RU" b="1" i="1" dirty="0" smtClean="0">
                <a:solidFill>
                  <a:schemeClr val="accent6">
                    <a:lumMod val="25000"/>
                  </a:schemeClr>
                </a:solidFill>
                <a:latin typeface="Book Antiqua" pitchFamily="18" charset="0"/>
              </a:rPr>
              <a:t>руль)</a:t>
            </a:r>
            <a:endParaRPr lang="ru-RU" b="1" dirty="0">
              <a:solidFill>
                <a:schemeClr val="accent6">
                  <a:lumMod val="25000"/>
                </a:schemeClr>
              </a:solidFill>
              <a:latin typeface="Book Antiqua" pitchFamily="18" charset="0"/>
            </a:endParaRPr>
          </a:p>
          <a:p>
            <a:pPr algn="ctr"/>
            <a:r>
              <a:rPr lang="ru-RU" dirty="0">
                <a:solidFill>
                  <a:schemeClr val="accent6">
                    <a:lumMod val="25000"/>
                  </a:schemeClr>
                </a:solidFill>
                <a:latin typeface="Book Antiqua" pitchFamily="18" charset="0"/>
              </a:rPr>
              <a:t>По асфальту едут шины. </a:t>
            </a:r>
            <a:endParaRPr lang="ru-RU" dirty="0" smtClean="0">
              <a:solidFill>
                <a:schemeClr val="accent6">
                  <a:lumMod val="25000"/>
                </a:schemeClr>
              </a:solidFill>
              <a:latin typeface="Book Antiqua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accent6">
                    <a:lumMod val="25000"/>
                  </a:schemeClr>
                </a:solidFill>
                <a:latin typeface="Book Antiqua" pitchFamily="18" charset="0"/>
              </a:rPr>
              <a:t>(</a:t>
            </a:r>
            <a:r>
              <a:rPr lang="ru-RU" b="1" i="1" dirty="0">
                <a:solidFill>
                  <a:schemeClr val="accent6">
                    <a:lumMod val="25000"/>
                  </a:schemeClr>
                </a:solidFill>
                <a:latin typeface="Book Antiqua" pitchFamily="18" charset="0"/>
              </a:rPr>
              <a:t>Локти прижаты к туловищу, ладони двигаются параллельно друг </a:t>
            </a:r>
            <a:r>
              <a:rPr lang="ru-RU" b="1" i="1" dirty="0" smtClean="0">
                <a:solidFill>
                  <a:schemeClr val="accent6">
                    <a:lumMod val="25000"/>
                  </a:schemeClr>
                </a:solidFill>
                <a:latin typeface="Book Antiqua" pitchFamily="18" charset="0"/>
              </a:rPr>
              <a:t>другу)</a:t>
            </a:r>
            <a:endParaRPr lang="ru-RU" b="1" dirty="0">
              <a:solidFill>
                <a:schemeClr val="accent6">
                  <a:lumMod val="25000"/>
                </a:schemeClr>
              </a:solidFill>
              <a:latin typeface="Book Antiqua" pitchFamily="18" charset="0"/>
            </a:endParaRPr>
          </a:p>
          <a:p>
            <a:pPr algn="ctr"/>
            <a:r>
              <a:rPr lang="ru-RU" dirty="0">
                <a:solidFill>
                  <a:schemeClr val="accent6">
                    <a:lumMod val="25000"/>
                  </a:schemeClr>
                </a:solidFill>
                <a:latin typeface="Book Antiqua" pitchFamily="18" charset="0"/>
              </a:rPr>
              <a:t>По дороге не беги, </a:t>
            </a:r>
            <a:endParaRPr lang="ru-RU" dirty="0" smtClean="0">
              <a:solidFill>
                <a:schemeClr val="accent6">
                  <a:lumMod val="25000"/>
                </a:schemeClr>
              </a:solidFill>
              <a:latin typeface="Book Antiqua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accent6">
                    <a:lumMod val="25000"/>
                  </a:schemeClr>
                </a:solidFill>
                <a:latin typeface="Book Antiqua" pitchFamily="18" charset="0"/>
              </a:rPr>
              <a:t>(</a:t>
            </a:r>
            <a:r>
              <a:rPr lang="ru-RU" b="1" i="1" dirty="0">
                <a:solidFill>
                  <a:schemeClr val="accent6">
                    <a:lumMod val="25000"/>
                  </a:schemeClr>
                </a:solidFill>
                <a:latin typeface="Book Antiqua" pitchFamily="18" charset="0"/>
              </a:rPr>
              <a:t>Погрозили пальцем.)</a:t>
            </a:r>
            <a:endParaRPr lang="ru-RU" b="1" dirty="0">
              <a:solidFill>
                <a:schemeClr val="accent6">
                  <a:lumMod val="25000"/>
                </a:schemeClr>
              </a:solidFill>
              <a:latin typeface="Book Antiqua" pitchFamily="18" charset="0"/>
            </a:endParaRPr>
          </a:p>
          <a:p>
            <a:pPr algn="ctr"/>
            <a:r>
              <a:rPr lang="ru-RU" dirty="0">
                <a:solidFill>
                  <a:schemeClr val="accent6">
                    <a:lumMod val="25000"/>
                  </a:schemeClr>
                </a:solidFill>
                <a:latin typeface="Book Antiqua" pitchFamily="18" charset="0"/>
              </a:rPr>
              <a:t>Я скажу тебе: </a:t>
            </a:r>
            <a:r>
              <a:rPr lang="ru-RU" i="1" dirty="0">
                <a:solidFill>
                  <a:schemeClr val="accent6">
                    <a:lumMod val="25000"/>
                  </a:schemeClr>
                </a:solidFill>
                <a:latin typeface="Book Antiqua" pitchFamily="18" charset="0"/>
              </a:rPr>
              <a:t>«Би-</a:t>
            </a:r>
            <a:r>
              <a:rPr lang="ru-RU" i="1" dirty="0" err="1">
                <a:solidFill>
                  <a:schemeClr val="accent6">
                    <a:lumMod val="25000"/>
                  </a:schemeClr>
                </a:solidFill>
                <a:latin typeface="Book Antiqua" pitchFamily="18" charset="0"/>
              </a:rPr>
              <a:t>би</a:t>
            </a:r>
            <a:r>
              <a:rPr lang="ru-RU" i="1" dirty="0" smtClean="0">
                <a:solidFill>
                  <a:schemeClr val="accent6">
                    <a:lumMod val="25000"/>
                  </a:schemeClr>
                </a:solidFill>
                <a:latin typeface="Book Antiqua" pitchFamily="18" charset="0"/>
              </a:rPr>
              <a:t>»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Book Antiqua" pitchFamily="18" charset="0"/>
              </a:rPr>
              <a:t>.</a:t>
            </a:r>
          </a:p>
          <a:p>
            <a:pPr algn="ctr"/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Book Antiqua" pitchFamily="18" charset="0"/>
              </a:rPr>
              <a:t> </a:t>
            </a:r>
            <a:r>
              <a:rPr lang="ru-RU" b="1" dirty="0">
                <a:solidFill>
                  <a:schemeClr val="accent6">
                    <a:lumMod val="25000"/>
                  </a:schemeClr>
                </a:solidFill>
                <a:latin typeface="Book Antiqua" pitchFamily="18" charset="0"/>
              </a:rPr>
              <a:t>(Рука сжата в кулак, большой палец выпрямлен – </a:t>
            </a:r>
            <a:r>
              <a:rPr lang="ru-RU" b="1" i="1" dirty="0">
                <a:solidFill>
                  <a:schemeClr val="accent6">
                    <a:lumMod val="25000"/>
                  </a:schemeClr>
                </a:solidFill>
                <a:latin typeface="Book Antiqua" pitchFamily="18" charset="0"/>
              </a:rPr>
              <a:t>«сигналим</a:t>
            </a:r>
            <a:r>
              <a:rPr lang="ru-RU" b="1" i="1" dirty="0" smtClean="0">
                <a:solidFill>
                  <a:schemeClr val="accent6">
                    <a:lumMod val="25000"/>
                  </a:schemeClr>
                </a:solidFill>
                <a:latin typeface="Book Antiqua" pitchFamily="18" charset="0"/>
              </a:rPr>
              <a:t>»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Book Antiqua" pitchFamily="18" charset="0"/>
              </a:rPr>
              <a:t>)</a:t>
            </a:r>
            <a:endParaRPr lang="ru-RU" b="1" dirty="0">
              <a:solidFill>
                <a:schemeClr val="accent6">
                  <a:lumMod val="25000"/>
                </a:schemeClr>
              </a:solidFill>
              <a:latin typeface="Book Antiqua" pitchFamily="18" charset="0"/>
            </a:endParaRPr>
          </a:p>
          <a:p>
            <a:pPr algn="ctr"/>
            <a:endParaRPr lang="ru-RU" dirty="0">
              <a:solidFill>
                <a:schemeClr val="accent6">
                  <a:lumMod val="25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420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7" b="100000" l="0" r="100000">
                        <a14:foregroundMark x1="7230" y1="4545" x2="13682" y2="4702"/>
                        <a14:foregroundMark x1="21135" y1="5172" x2="28587" y2="5329"/>
                        <a14:foregroundMark x1="32592" y1="5799" x2="39377" y2="5329"/>
                        <a14:foregroundMark x1="8676" y1="7367" x2="12570" y2="9404"/>
                        <a14:foregroundMark x1="7786" y1="3292" x2="10011" y2="4545"/>
                        <a14:foregroundMark x1="15128" y1="1881" x2="14349" y2="3918"/>
                        <a14:foregroundMark x1="21135" y1="2821" x2="27586" y2="3605"/>
                        <a14:foregroundMark x1="46607" y1="2508" x2="53059" y2="2508"/>
                        <a14:foregroundMark x1="45829" y1="5329" x2="53726" y2="3918"/>
                        <a14:foregroundMark x1="58843" y1="3918" x2="65295" y2="3448"/>
                        <a14:foregroundMark x1="72080" y1="3292" x2="78087" y2="2978"/>
                        <a14:foregroundMark x1="84205" y1="4075" x2="90768" y2="3292"/>
                        <a14:foregroundMark x1="98554" y1="9718" x2="97775" y2="19122"/>
                        <a14:foregroundMark x1="46941" y1="8150" x2="51168" y2="7680"/>
                        <a14:foregroundMark x1="48276" y1="10031" x2="49499" y2="9718"/>
                        <a14:foregroundMark x1="2447" y1="9875" x2="3337" y2="20376"/>
                        <a14:foregroundMark x1="2558" y1="28527" x2="2892" y2="37147"/>
                        <a14:foregroundMark x1="2781" y1="46708" x2="2225" y2="55016"/>
                        <a14:foregroundMark x1="2225" y1="63636" x2="3337" y2="73041"/>
                        <a14:foregroundMark x1="2225" y1="82288" x2="2781" y2="91223"/>
                        <a14:foregroundMark x1="9789" y1="97022" x2="16018" y2="95925"/>
                        <a14:foregroundMark x1="22136" y1="97022" x2="29811" y2="94671"/>
                        <a14:foregroundMark x1="35484" y1="96082" x2="42047" y2="96082"/>
                        <a14:foregroundMark x1="47386" y1="96082" x2="54394" y2="95455"/>
                        <a14:foregroundMark x1="59956" y1="97492" x2="67631" y2="95925"/>
                        <a14:foregroundMark x1="72859" y1="96552" x2="80311" y2="95455"/>
                        <a14:foregroundMark x1="85984" y1="95925" x2="92214" y2="95925"/>
                        <a14:foregroundMark x1="97553" y1="90909" x2="97442" y2="80408"/>
                        <a14:foregroundMark x1="97553" y1="71787" x2="97219" y2="62226"/>
                        <a14:foregroundMark x1="93215" y1="66458" x2="96107" y2="65361"/>
                        <a14:foregroundMark x1="97775" y1="54389" x2="96885" y2="43417"/>
                        <a14:foregroundMark x1="97775" y1="35893" x2="96440" y2="26959"/>
                        <a14:foregroundMark x1="92770" y1="12226" x2="95328" y2="12853"/>
                        <a14:foregroundMark x1="5673" y1="17398" x2="6452" y2="15204"/>
                        <a14:foregroundMark x1="94327" y1="28840" x2="93882" y2="32915"/>
                        <a14:foregroundMark x1="6118" y1="85737" x2="6118" y2="89969"/>
                        <a14:backgroundMark x1="2558" y1="4075" x2="98220" y2="95298"/>
                        <a14:backgroundMark x1="97219" y1="2978" x2="45829" y2="52978"/>
                        <a14:backgroundMark x1="99333" y1="10502" x2="99333" y2="13323"/>
                        <a14:backgroundMark x1="10790" y1="86050" x2="45940" y2="52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04" y="-1"/>
            <a:ext cx="9144000" cy="685800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6" b="99294" l="0" r="98203">
                        <a14:foregroundMark x1="53922" y1="33412" x2="72386" y2="37647"/>
                        <a14:foregroundMark x1="55065" y1="30353" x2="74510" y2="303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29000"/>
            <a:ext cx="4032448" cy="2800312"/>
          </a:xfrm>
          <a:prstGeom prst="rect">
            <a:avLst/>
          </a:prstGeom>
        </p:spPr>
      </p:pic>
      <p:sp>
        <p:nvSpPr>
          <p:cNvPr id="4" name="Овальная выноска 3"/>
          <p:cNvSpPr/>
          <p:nvPr/>
        </p:nvSpPr>
        <p:spPr>
          <a:xfrm>
            <a:off x="2915816" y="1"/>
            <a:ext cx="6228184" cy="4468822"/>
          </a:xfrm>
          <a:prstGeom prst="wedgeEllipseCallout">
            <a:avLst>
              <a:gd name="adj1" fmla="val -39722"/>
              <a:gd name="adj2" fmla="val 527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Book Antiqua" pitchFamily="18" charset="0"/>
              </a:rPr>
              <a:t>А теперь приготовь строительный материал! </a:t>
            </a:r>
          </a:p>
          <a:p>
            <a:pPr algn="ctr"/>
            <a:r>
              <a:rPr lang="ru-RU" dirty="0">
                <a:solidFill>
                  <a:schemeClr val="accent6">
                    <a:lumMod val="25000"/>
                  </a:schemeClr>
                </a:solidFill>
                <a:latin typeface="Book Antiqua" pitchFamily="18" charset="0"/>
              </a:rPr>
              <a:t> 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Book Antiqua" pitchFamily="18" charset="0"/>
              </a:rPr>
              <a:t>Возьми </a:t>
            </a:r>
            <a:r>
              <a:rPr lang="ru-RU" dirty="0">
                <a:solidFill>
                  <a:schemeClr val="accent6">
                    <a:lumMod val="25000"/>
                  </a:schemeClr>
                </a:solidFill>
                <a:latin typeface="Book Antiqua" pitchFamily="18" charset="0"/>
              </a:rPr>
              <a:t>кирпичик и 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Book Antiqua" pitchFamily="18" charset="0"/>
              </a:rPr>
              <a:t>положи </a:t>
            </a:r>
            <a:r>
              <a:rPr lang="ru-RU" dirty="0">
                <a:solidFill>
                  <a:schemeClr val="accent6">
                    <a:lumMod val="25000"/>
                  </a:schemeClr>
                </a:solidFill>
                <a:latin typeface="Book Antiqua" pitchFamily="18" charset="0"/>
              </a:rPr>
              <a:t>его перед 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Book Antiqua" pitchFamily="18" charset="0"/>
              </a:rPr>
              <a:t>собой</a:t>
            </a:r>
            <a:r>
              <a:rPr lang="ru-RU" dirty="0">
                <a:solidFill>
                  <a:schemeClr val="accent6">
                    <a:lumMod val="25000"/>
                  </a:schemeClr>
                </a:solidFill>
                <a:latin typeface="Book Antiqua" pitchFamily="18" charset="0"/>
              </a:rPr>
              <a:t>.</a:t>
            </a:r>
            <a:endParaRPr lang="ru-RU" dirty="0">
              <a:solidFill>
                <a:schemeClr val="accent6">
                  <a:lumMod val="25000"/>
                </a:schemeClr>
              </a:solidFill>
              <a:latin typeface="Book Antiqua" pitchFamily="18" charset="0"/>
            </a:endParaRPr>
          </a:p>
          <a:p>
            <a:pPr algn="ctr"/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Book Antiqua" pitchFamily="18" charset="0"/>
              </a:rPr>
              <a:t>Возьми </a:t>
            </a:r>
            <a:r>
              <a:rPr lang="ru-RU" dirty="0">
                <a:solidFill>
                  <a:schemeClr val="accent6">
                    <a:lumMod val="25000"/>
                  </a:schemeClr>
                </a:solidFill>
                <a:latin typeface="Book Antiqua" pitchFamily="18" charset="0"/>
              </a:rPr>
              <a:t>кубик и положи на 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Book Antiqua" pitchFamily="18" charset="0"/>
              </a:rPr>
              <a:t>кирпичик. </a:t>
            </a:r>
          </a:p>
          <a:p>
            <a:pPr algn="ctr"/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Book Antiqua" pitchFamily="18" charset="0"/>
              </a:rPr>
              <a:t>Посмотри, на </a:t>
            </a:r>
            <a:r>
              <a:rPr lang="ru-RU" dirty="0">
                <a:solidFill>
                  <a:schemeClr val="accent6">
                    <a:lumMod val="25000"/>
                  </a:schemeClr>
                </a:solidFill>
                <a:latin typeface="Book Antiqua" pitchFamily="18" charset="0"/>
              </a:rPr>
              <a:t>кирпичик 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Book Antiqua" pitchFamily="18" charset="0"/>
              </a:rPr>
              <a:t>мы положили кубик, и получилась</a:t>
            </a:r>
            <a:r>
              <a:rPr lang="ru-RU" dirty="0">
                <a:solidFill>
                  <a:schemeClr val="accent6">
                    <a:lumMod val="25000"/>
                  </a:schemeClr>
                </a:solidFill>
                <a:latin typeface="Book Antiqua" pitchFamily="18" charset="0"/>
              </a:rPr>
              <a:t> машинка. 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Book Antiqua" pitchFamily="18" charset="0"/>
              </a:rPr>
              <a:t>Возьмем кирпичик поменьше и положи его на большой кирпичик – это кузов. Теперь у нас получилась грузовая машинка!</a:t>
            </a:r>
            <a:endParaRPr lang="ru-RU" dirty="0">
              <a:solidFill>
                <a:schemeClr val="accent6">
                  <a:lumMod val="25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554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7" b="100000" l="0" r="100000">
                        <a14:foregroundMark x1="7230" y1="4545" x2="13682" y2="4702"/>
                        <a14:foregroundMark x1="21135" y1="5172" x2="28587" y2="5329"/>
                        <a14:foregroundMark x1="32592" y1="5799" x2="39377" y2="5329"/>
                        <a14:foregroundMark x1="8676" y1="7367" x2="12570" y2="9404"/>
                        <a14:foregroundMark x1="7786" y1="3292" x2="10011" y2="4545"/>
                        <a14:foregroundMark x1="15128" y1="1881" x2="14349" y2="3918"/>
                        <a14:foregroundMark x1="21135" y1="2821" x2="27586" y2="3605"/>
                        <a14:foregroundMark x1="46607" y1="2508" x2="53059" y2="2508"/>
                        <a14:foregroundMark x1="45829" y1="5329" x2="53726" y2="3918"/>
                        <a14:foregroundMark x1="58843" y1="3918" x2="65295" y2="3448"/>
                        <a14:foregroundMark x1="72080" y1="3292" x2="78087" y2="2978"/>
                        <a14:foregroundMark x1="84205" y1="4075" x2="90768" y2="3292"/>
                        <a14:foregroundMark x1="98554" y1="9718" x2="97775" y2="19122"/>
                        <a14:foregroundMark x1="46941" y1="8150" x2="51168" y2="7680"/>
                        <a14:foregroundMark x1="48276" y1="10031" x2="49499" y2="9718"/>
                        <a14:foregroundMark x1="2447" y1="9875" x2="3337" y2="20376"/>
                        <a14:foregroundMark x1="2558" y1="28527" x2="2892" y2="37147"/>
                        <a14:foregroundMark x1="2781" y1="46708" x2="2225" y2="55016"/>
                        <a14:foregroundMark x1="2225" y1="63636" x2="3337" y2="73041"/>
                        <a14:foregroundMark x1="2225" y1="82288" x2="2781" y2="91223"/>
                        <a14:foregroundMark x1="9789" y1="97022" x2="16018" y2="95925"/>
                        <a14:foregroundMark x1="22136" y1="97022" x2="29811" y2="94671"/>
                        <a14:foregroundMark x1="35484" y1="96082" x2="42047" y2="96082"/>
                        <a14:foregroundMark x1="47386" y1="96082" x2="54394" y2="95455"/>
                        <a14:foregroundMark x1="59956" y1="97492" x2="67631" y2="95925"/>
                        <a14:foregroundMark x1="72859" y1="96552" x2="80311" y2="95455"/>
                        <a14:foregroundMark x1="85984" y1="95925" x2="92214" y2="95925"/>
                        <a14:foregroundMark x1="97553" y1="90909" x2="97442" y2="80408"/>
                        <a14:foregroundMark x1="97553" y1="71787" x2="97219" y2="62226"/>
                        <a14:foregroundMark x1="93215" y1="66458" x2="96107" y2="65361"/>
                        <a14:foregroundMark x1="97775" y1="54389" x2="96885" y2="43417"/>
                        <a14:foregroundMark x1="97775" y1="35893" x2="96440" y2="26959"/>
                        <a14:foregroundMark x1="92770" y1="12226" x2="95328" y2="12853"/>
                        <a14:foregroundMark x1="5673" y1="17398" x2="6452" y2="15204"/>
                        <a14:foregroundMark x1="94327" y1="28840" x2="93882" y2="32915"/>
                        <a14:foregroundMark x1="6118" y1="85737" x2="6118" y2="89969"/>
                        <a14:backgroundMark x1="2558" y1="4075" x2="98220" y2="95298"/>
                        <a14:backgroundMark x1="97219" y1="2978" x2="45829" y2="52978"/>
                        <a14:backgroundMark x1="99333" y1="10502" x2="99333" y2="13323"/>
                        <a14:backgroundMark x1="10790" y1="86050" x2="45940" y2="52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04" y="-1"/>
            <a:ext cx="9144000" cy="6858001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6" b="99294" l="0" r="98203">
                        <a14:foregroundMark x1="53922" y1="33412" x2="72386" y2="37647"/>
                        <a14:foregroundMark x1="55065" y1="30353" x2="74510" y2="303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77072"/>
            <a:ext cx="3099225" cy="2152240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899592" y="561887"/>
            <a:ext cx="7560840" cy="2160240"/>
          </a:xfrm>
          <a:prstGeom prst="wedgeEllipseCallout">
            <a:avLst>
              <a:gd name="adj1" fmla="val -23237"/>
              <a:gd name="adj2" fmla="val 141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25000"/>
                  </a:schemeClr>
                </a:solidFill>
                <a:latin typeface="Book Antiqua" pitchFamily="18" charset="0"/>
              </a:rPr>
              <a:t>Вот такой грузовик у нас должен получиться! </a:t>
            </a:r>
          </a:p>
          <a:p>
            <a:pPr algn="ctr"/>
            <a:r>
              <a:rPr lang="ru-RU" sz="2000" dirty="0" smtClean="0">
                <a:solidFill>
                  <a:schemeClr val="accent6">
                    <a:lumMod val="25000"/>
                  </a:schemeClr>
                </a:solidFill>
                <a:latin typeface="Book Antiqua" pitchFamily="18" charset="0"/>
              </a:rPr>
              <a:t>А теперь давай сделаем дорогу! </a:t>
            </a:r>
            <a:endParaRPr lang="ru-RU" sz="2000" dirty="0">
              <a:solidFill>
                <a:schemeClr val="accent6">
                  <a:lumMod val="2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059" b="65588" l="44667" r="94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48" t="13950" r="5809" b="33614"/>
          <a:stretch/>
        </p:blipFill>
        <p:spPr>
          <a:xfrm>
            <a:off x="3377948" y="2708920"/>
            <a:ext cx="5256584" cy="317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8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7" b="100000" l="0" r="100000">
                        <a14:foregroundMark x1="7230" y1="4545" x2="13682" y2="4702"/>
                        <a14:foregroundMark x1="21135" y1="5172" x2="28587" y2="5329"/>
                        <a14:foregroundMark x1="32592" y1="5799" x2="39377" y2="5329"/>
                        <a14:foregroundMark x1="8676" y1="7367" x2="12570" y2="9404"/>
                        <a14:foregroundMark x1="7786" y1="3292" x2="10011" y2="4545"/>
                        <a14:foregroundMark x1="15128" y1="1881" x2="14349" y2="3918"/>
                        <a14:foregroundMark x1="21135" y1="2821" x2="27586" y2="3605"/>
                        <a14:foregroundMark x1="46607" y1="2508" x2="53059" y2="2508"/>
                        <a14:foregroundMark x1="45829" y1="5329" x2="53726" y2="3918"/>
                        <a14:foregroundMark x1="58843" y1="3918" x2="65295" y2="3448"/>
                        <a14:foregroundMark x1="72080" y1="3292" x2="78087" y2="2978"/>
                        <a14:foregroundMark x1="84205" y1="4075" x2="90768" y2="3292"/>
                        <a14:foregroundMark x1="98554" y1="9718" x2="97775" y2="19122"/>
                        <a14:foregroundMark x1="46941" y1="8150" x2="51168" y2="7680"/>
                        <a14:foregroundMark x1="48276" y1="10031" x2="49499" y2="9718"/>
                        <a14:foregroundMark x1="2447" y1="9875" x2="3337" y2="20376"/>
                        <a14:foregroundMark x1="2558" y1="28527" x2="2892" y2="37147"/>
                        <a14:foregroundMark x1="2781" y1="46708" x2="2225" y2="55016"/>
                        <a14:foregroundMark x1="2225" y1="63636" x2="3337" y2="73041"/>
                        <a14:foregroundMark x1="2225" y1="82288" x2="2781" y2="91223"/>
                        <a14:foregroundMark x1="9789" y1="97022" x2="16018" y2="95925"/>
                        <a14:foregroundMark x1="22136" y1="97022" x2="29811" y2="94671"/>
                        <a14:foregroundMark x1="35484" y1="96082" x2="42047" y2="96082"/>
                        <a14:foregroundMark x1="47386" y1="96082" x2="54394" y2="95455"/>
                        <a14:foregroundMark x1="59956" y1="97492" x2="67631" y2="95925"/>
                        <a14:foregroundMark x1="72859" y1="96552" x2="80311" y2="95455"/>
                        <a14:foregroundMark x1="85984" y1="95925" x2="92214" y2="95925"/>
                        <a14:foregroundMark x1="97553" y1="90909" x2="97442" y2="80408"/>
                        <a14:foregroundMark x1="97553" y1="71787" x2="97219" y2="62226"/>
                        <a14:foregroundMark x1="93215" y1="66458" x2="96107" y2="65361"/>
                        <a14:foregroundMark x1="97775" y1="54389" x2="96885" y2="43417"/>
                        <a14:foregroundMark x1="97775" y1="35893" x2="96440" y2="26959"/>
                        <a14:foregroundMark x1="92770" y1="12226" x2="95328" y2="12853"/>
                        <a14:foregroundMark x1="5673" y1="17398" x2="6452" y2="15204"/>
                        <a14:foregroundMark x1="94327" y1="28840" x2="93882" y2="32915"/>
                        <a14:foregroundMark x1="6118" y1="85737" x2="6118" y2="89969"/>
                        <a14:backgroundMark x1="2558" y1="4075" x2="98220" y2="95298"/>
                        <a14:backgroundMark x1="97219" y1="2978" x2="45829" y2="52978"/>
                        <a14:backgroundMark x1="99333" y1="10502" x2="99333" y2="13323"/>
                        <a14:backgroundMark x1="10790" y1="86050" x2="45940" y2="52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04" y="-1"/>
            <a:ext cx="9144000" cy="685800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6" b="99294" l="0" r="98203">
                        <a14:foregroundMark x1="53922" y1="33412" x2="72386" y2="37647"/>
                        <a14:foregroundMark x1="55065" y1="30353" x2="74510" y2="303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4881511"/>
            <a:ext cx="2452118" cy="17028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446" b="89527" l="5034" r="972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269" b="44906"/>
          <a:stretch/>
        </p:blipFill>
        <p:spPr>
          <a:xfrm>
            <a:off x="2051720" y="4373511"/>
            <a:ext cx="7200800" cy="101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446" b="89527" l="5034" r="972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269" b="44906"/>
          <a:stretch/>
        </p:blipFill>
        <p:spPr>
          <a:xfrm>
            <a:off x="1547664" y="4797152"/>
            <a:ext cx="7200800" cy="937591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1152630" y="764704"/>
            <a:ext cx="7200800" cy="2664296"/>
          </a:xfrm>
          <a:prstGeom prst="wedgeEllipseCallout">
            <a:avLst>
              <a:gd name="adj1" fmla="val -42400"/>
              <a:gd name="adj2" fmla="val 957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Book Antiqua" pitchFamily="18" charset="0"/>
              </a:rPr>
              <a:t>Возьми несколько кирпичиков и положи их рядом друг с другом, выкладывая широкую дорожку!</a:t>
            </a:r>
            <a:endParaRPr lang="ru-RU" dirty="0">
              <a:solidFill>
                <a:schemeClr val="accent6">
                  <a:lumMod val="25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546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7" b="100000" l="0" r="100000">
                        <a14:foregroundMark x1="7230" y1="4545" x2="13682" y2="4702"/>
                        <a14:foregroundMark x1="21135" y1="5172" x2="28587" y2="5329"/>
                        <a14:foregroundMark x1="32592" y1="5799" x2="39377" y2="5329"/>
                        <a14:foregroundMark x1="8676" y1="7367" x2="12570" y2="9404"/>
                        <a14:foregroundMark x1="7786" y1="3292" x2="10011" y2="4545"/>
                        <a14:foregroundMark x1="15128" y1="1881" x2="14349" y2="3918"/>
                        <a14:foregroundMark x1="21135" y1="2821" x2="27586" y2="3605"/>
                        <a14:foregroundMark x1="46607" y1="2508" x2="53059" y2="2508"/>
                        <a14:foregroundMark x1="45829" y1="5329" x2="53726" y2="3918"/>
                        <a14:foregroundMark x1="58843" y1="3918" x2="65295" y2="3448"/>
                        <a14:foregroundMark x1="72080" y1="3292" x2="78087" y2="2978"/>
                        <a14:foregroundMark x1="84205" y1="4075" x2="90768" y2="3292"/>
                        <a14:foregroundMark x1="98554" y1="9718" x2="97775" y2="19122"/>
                        <a14:foregroundMark x1="46941" y1="8150" x2="51168" y2="7680"/>
                        <a14:foregroundMark x1="48276" y1="10031" x2="49499" y2="9718"/>
                        <a14:foregroundMark x1="2447" y1="9875" x2="3337" y2="20376"/>
                        <a14:foregroundMark x1="2558" y1="28527" x2="2892" y2="37147"/>
                        <a14:foregroundMark x1="2781" y1="46708" x2="2225" y2="55016"/>
                        <a14:foregroundMark x1="2225" y1="63636" x2="3337" y2="73041"/>
                        <a14:foregroundMark x1="2225" y1="82288" x2="2781" y2="91223"/>
                        <a14:foregroundMark x1="9789" y1="97022" x2="16018" y2="95925"/>
                        <a14:foregroundMark x1="22136" y1="97022" x2="29811" y2="94671"/>
                        <a14:foregroundMark x1="35484" y1="96082" x2="42047" y2="96082"/>
                        <a14:foregroundMark x1="47386" y1="96082" x2="54394" y2="95455"/>
                        <a14:foregroundMark x1="59956" y1="97492" x2="67631" y2="95925"/>
                        <a14:foregroundMark x1="72859" y1="96552" x2="80311" y2="95455"/>
                        <a14:foregroundMark x1="85984" y1="95925" x2="92214" y2="95925"/>
                        <a14:foregroundMark x1="97553" y1="90909" x2="97442" y2="80408"/>
                        <a14:foregroundMark x1="97553" y1="71787" x2="97219" y2="62226"/>
                        <a14:foregroundMark x1="93215" y1="66458" x2="96107" y2="65361"/>
                        <a14:foregroundMark x1="97775" y1="54389" x2="96885" y2="43417"/>
                        <a14:foregroundMark x1="97775" y1="35893" x2="96440" y2="26959"/>
                        <a14:foregroundMark x1="92770" y1="12226" x2="95328" y2="12853"/>
                        <a14:foregroundMark x1="5673" y1="17398" x2="6452" y2="15204"/>
                        <a14:foregroundMark x1="94327" y1="28840" x2="93882" y2="32915"/>
                        <a14:foregroundMark x1="6118" y1="85737" x2="6118" y2="89969"/>
                        <a14:backgroundMark x1="2558" y1="4075" x2="98220" y2="95298"/>
                        <a14:backgroundMark x1="97219" y1="2978" x2="45829" y2="52978"/>
                        <a14:backgroundMark x1="99333" y1="10502" x2="99333" y2="13323"/>
                        <a14:backgroundMark x1="10790" y1="86050" x2="45940" y2="52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04" y="-1"/>
            <a:ext cx="9144000" cy="685800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46" b="89527" l="5034" r="972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269" b="44906"/>
          <a:stretch/>
        </p:blipFill>
        <p:spPr>
          <a:xfrm>
            <a:off x="1259632" y="5108296"/>
            <a:ext cx="7200800" cy="9375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46" b="89527" l="5034" r="972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269" b="44906"/>
          <a:stretch/>
        </p:blipFill>
        <p:spPr>
          <a:xfrm>
            <a:off x="734999" y="5517232"/>
            <a:ext cx="7200800" cy="9375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06" b="99294" l="0" r="98203">
                        <a14:foregroundMark x1="53922" y1="33412" x2="72386" y2="37647"/>
                        <a14:foregroundMark x1="55065" y1="30353" x2="74510" y2="303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3" y="4439963"/>
            <a:ext cx="2452118" cy="17028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059" b="65588" l="44667" r="94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48" t="13950" r="5809" b="33614"/>
          <a:stretch/>
        </p:blipFill>
        <p:spPr>
          <a:xfrm flipH="1">
            <a:off x="2123728" y="3969895"/>
            <a:ext cx="2736304" cy="1654509"/>
          </a:xfrm>
          <a:prstGeom prst="rect">
            <a:avLst/>
          </a:prstGeom>
        </p:spPr>
      </p:pic>
      <p:sp>
        <p:nvSpPr>
          <p:cNvPr id="7" name="Овальная выноска 6"/>
          <p:cNvSpPr/>
          <p:nvPr/>
        </p:nvSpPr>
        <p:spPr>
          <a:xfrm>
            <a:off x="1259632" y="980728"/>
            <a:ext cx="6984776" cy="2232248"/>
          </a:xfrm>
          <a:prstGeom prst="wedgeEllipseCallout">
            <a:avLst>
              <a:gd name="adj1" fmla="val -36600"/>
              <a:gd name="adj2" fmla="val 1138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Book Antiqua" pitchFamily="18" charset="0"/>
              </a:rPr>
              <a:t>Готово! Молодец! Спасибо тебе! Теперь мы с моим новым помощником можем ехать по новой, красивой дороге и доставлять грузы! До свидания, мой юный друг!</a:t>
            </a:r>
            <a:endParaRPr lang="ru-RU" dirty="0">
              <a:solidFill>
                <a:schemeClr val="accent6">
                  <a:lumMod val="25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500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rgbClr val="E36C09"/>
      </a:dk1>
      <a:lt1>
        <a:srgbClr val="E36C09"/>
      </a:lt1>
      <a:dk2>
        <a:srgbClr val="FACFAC"/>
      </a:dk2>
      <a:lt2>
        <a:srgbClr val="FDE9D9"/>
      </a:lt2>
      <a:accent1>
        <a:srgbClr val="FACFAC"/>
      </a:accent1>
      <a:accent2>
        <a:srgbClr val="FDE9D9"/>
      </a:accent2>
      <a:accent3>
        <a:srgbClr val="FACFAC"/>
      </a:accent3>
      <a:accent4>
        <a:srgbClr val="FDE9D9"/>
      </a:accent4>
      <a:accent5>
        <a:srgbClr val="FACFAC"/>
      </a:accent5>
      <a:accent6>
        <a:srgbClr val="FDE9D9"/>
      </a:accent6>
      <a:hlink>
        <a:srgbClr val="974806"/>
      </a:hlink>
      <a:folHlink>
        <a:srgbClr val="E36C0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142</Words>
  <Application>Microsoft Office PowerPoint</Application>
  <PresentationFormat>Экран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Пользователь Windows</cp:lastModifiedBy>
  <cp:revision>10</cp:revision>
  <dcterms:created xsi:type="dcterms:W3CDTF">2020-04-11T20:45:13Z</dcterms:created>
  <dcterms:modified xsi:type="dcterms:W3CDTF">2020-04-13T12:09:49Z</dcterms:modified>
</cp:coreProperties>
</file>